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9" r:id="rId3"/>
    <p:sldId id="268" r:id="rId4"/>
    <p:sldId id="257" r:id="rId5"/>
    <p:sldId id="258" r:id="rId6"/>
    <p:sldId id="260" r:id="rId7"/>
    <p:sldId id="338" r:id="rId8"/>
    <p:sldId id="332" r:id="rId9"/>
    <p:sldId id="339" r:id="rId10"/>
    <p:sldId id="333" r:id="rId11"/>
    <p:sldId id="340" r:id="rId12"/>
    <p:sldId id="335" r:id="rId13"/>
    <p:sldId id="341" r:id="rId14"/>
    <p:sldId id="336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1F3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2923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ter Vitali" userId="316648f3462f1562" providerId="LiveId" clId="{2107EBEC-54A3-4677-B5EE-E2B8158C8E98}"/>
    <pc:docChg chg="modSld">
      <pc:chgData name="Walter Vitali" userId="316648f3462f1562" providerId="LiveId" clId="{2107EBEC-54A3-4677-B5EE-E2B8158C8E98}" dt="2021-03-11T15:44:52.576" v="1" actId="20577"/>
      <pc:docMkLst>
        <pc:docMk/>
      </pc:docMkLst>
      <pc:sldChg chg="modSp mod">
        <pc:chgData name="Walter Vitali" userId="316648f3462f1562" providerId="LiveId" clId="{2107EBEC-54A3-4677-B5EE-E2B8158C8E98}" dt="2021-03-11T15:44:52.576" v="1" actId="20577"/>
        <pc:sldMkLst>
          <pc:docMk/>
          <pc:sldMk cId="1775452689" sldId="339"/>
        </pc:sldMkLst>
        <pc:spChg chg="mod">
          <ac:chgData name="Walter Vitali" userId="316648f3462f1562" providerId="LiveId" clId="{2107EBEC-54A3-4677-B5EE-E2B8158C8E98}" dt="2021-03-11T15:44:52.576" v="1" actId="20577"/>
          <ac:spMkLst>
            <pc:docMk/>
            <pc:sldMk cId="1775452689" sldId="339"/>
            <ac:spMk id="6" creationId="{9B43E721-CF6A-4B5D-9DAA-E8A6E34D216D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ci\Dropbox\ASviS%20Indicatori\Enti%20Territoriali\Citt&#224;%20metropolitane_Urbanit\Citt&#224;%20Metropolitana%20Bologna\C.M.%20Bologna%202.0\Goal%2011\Grafici%20Goal%2011.2%20Bologn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ci\ASviS%20Dropbox\ASviS%20GdL%20Indicatori\Enti%20Territoriali\Citt&#224;%20metropolitane_Urbanit\Citt&#224;%20Metropolitana%20Bologna\C.M.%20Bologna%202.0\Goal%2013_Bologna\Grafici%20Goal%2013%20Bologn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'11.2a'!$B$2</c:f>
              <c:strCache>
                <c:ptCount val="1"/>
                <c:pt idx="0">
                  <c:v>Comune di Bologna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'11.2a'!$C$1:$Q$1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'11.2a'!$C$2:$Q$2</c:f>
              <c:numCache>
                <c:formatCode>General</c:formatCode>
                <c:ptCount val="15"/>
                <c:pt idx="0">
                  <c:v>4045.9</c:v>
                </c:pt>
                <c:pt idx="1">
                  <c:v>3993.9</c:v>
                </c:pt>
                <c:pt idx="2">
                  <c:v>3943</c:v>
                </c:pt>
                <c:pt idx="3">
                  <c:v>3979.2</c:v>
                </c:pt>
                <c:pt idx="4">
                  <c:v>4064.4</c:v>
                </c:pt>
                <c:pt idx="5">
                  <c:v>4102.5</c:v>
                </c:pt>
                <c:pt idx="6">
                  <c:v>4127.3</c:v>
                </c:pt>
                <c:pt idx="7">
                  <c:v>4061.6</c:v>
                </c:pt>
                <c:pt idx="8">
                  <c:v>4030.4</c:v>
                </c:pt>
                <c:pt idx="9">
                  <c:v>3898.9</c:v>
                </c:pt>
                <c:pt idx="10">
                  <c:v>3808.5</c:v>
                </c:pt>
                <c:pt idx="11">
                  <c:v>3742</c:v>
                </c:pt>
                <c:pt idx="12">
                  <c:v>3777.9</c:v>
                </c:pt>
                <c:pt idx="13">
                  <c:v>3765.3</c:v>
                </c:pt>
                <c:pt idx="14">
                  <c:v>3880.1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64-4A7E-B185-D52A6C438F20}"/>
            </c:ext>
          </c:extLst>
        </c:ser>
        <c:ser>
          <c:idx val="0"/>
          <c:order val="1"/>
          <c:tx>
            <c:strRef>
              <c:f>'11.2a'!$B$3</c:f>
              <c:strCache>
                <c:ptCount val="1"/>
                <c:pt idx="0">
                  <c:v>Emilia-Romagna</c:v>
                </c:pt>
              </c:strCache>
            </c:strRef>
          </c:tx>
          <c:spPr>
            <a:ln w="444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'11.2a'!$C$1:$Q$1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'11.2a'!$C$3:$Q$3</c:f>
              <c:numCache>
                <c:formatCode>General</c:formatCode>
                <c:ptCount val="15"/>
                <c:pt idx="0">
                  <c:v>2912.6</c:v>
                </c:pt>
                <c:pt idx="1">
                  <c:v>2869.5</c:v>
                </c:pt>
                <c:pt idx="2">
                  <c:v>2928.2</c:v>
                </c:pt>
                <c:pt idx="3">
                  <c:v>2865.2</c:v>
                </c:pt>
                <c:pt idx="4">
                  <c:v>2938.6</c:v>
                </c:pt>
                <c:pt idx="5">
                  <c:v>2967.6</c:v>
                </c:pt>
                <c:pt idx="6">
                  <c:v>3002.6</c:v>
                </c:pt>
                <c:pt idx="7">
                  <c:v>2873</c:v>
                </c:pt>
                <c:pt idx="8">
                  <c:v>2837.7</c:v>
                </c:pt>
                <c:pt idx="9">
                  <c:v>2675.1</c:v>
                </c:pt>
                <c:pt idx="10">
                  <c:v>2678.6</c:v>
                </c:pt>
                <c:pt idx="11">
                  <c:v>2679.1</c:v>
                </c:pt>
                <c:pt idx="12">
                  <c:v>2626.8</c:v>
                </c:pt>
                <c:pt idx="13">
                  <c:v>2771.6</c:v>
                </c:pt>
                <c:pt idx="14">
                  <c:v>2798.4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64-4A7E-B185-D52A6C438F20}"/>
            </c:ext>
          </c:extLst>
        </c:ser>
        <c:ser>
          <c:idx val="1"/>
          <c:order val="2"/>
          <c:tx>
            <c:strRef>
              <c:f>'11.2a'!$B$4</c:f>
              <c:strCache>
                <c:ptCount val="1"/>
                <c:pt idx="0">
                  <c:v>Nord</c:v>
                </c:pt>
              </c:strCache>
            </c:strRef>
          </c:tx>
          <c:spPr>
            <a:ln w="444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'11.2a'!$C$1:$Q$1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'11.2a'!$C$4:$Q$4</c:f>
              <c:numCache>
                <c:formatCode>General</c:formatCode>
                <c:ptCount val="15"/>
                <c:pt idx="0">
                  <c:v>5671.3</c:v>
                </c:pt>
                <c:pt idx="1">
                  <c:v>5704.6</c:v>
                </c:pt>
                <c:pt idx="2">
                  <c:v>5792.1</c:v>
                </c:pt>
                <c:pt idx="3">
                  <c:v>5860.2</c:v>
                </c:pt>
                <c:pt idx="4">
                  <c:v>5954.4</c:v>
                </c:pt>
                <c:pt idx="5">
                  <c:v>5970.3</c:v>
                </c:pt>
                <c:pt idx="6">
                  <c:v>5920.2</c:v>
                </c:pt>
                <c:pt idx="7">
                  <c:v>6004.6</c:v>
                </c:pt>
                <c:pt idx="8">
                  <c:v>5984.1</c:v>
                </c:pt>
                <c:pt idx="9">
                  <c:v>5776.1</c:v>
                </c:pt>
                <c:pt idx="10">
                  <c:v>5729.5</c:v>
                </c:pt>
                <c:pt idx="11">
                  <c:v>6101.9</c:v>
                </c:pt>
                <c:pt idx="12">
                  <c:v>5977.5</c:v>
                </c:pt>
                <c:pt idx="13">
                  <c:v>6030.3</c:v>
                </c:pt>
                <c:pt idx="14">
                  <c:v>6051.9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C64-4A7E-B185-D52A6C438F20}"/>
            </c:ext>
          </c:extLst>
        </c:ser>
        <c:ser>
          <c:idx val="3"/>
          <c:order val="3"/>
          <c:tx>
            <c:strRef>
              <c:f>'11.2a'!$B$5</c:f>
              <c:strCache>
                <c:ptCount val="1"/>
                <c:pt idx="0">
                  <c:v>Italia</c:v>
                </c:pt>
              </c:strCache>
            </c:strRef>
          </c:tx>
          <c:spPr>
            <a:ln w="444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'11.2a'!$C$1:$Q$1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'11.2a'!$C$5:$Q$5</c:f>
              <c:numCache>
                <c:formatCode>General</c:formatCode>
                <c:ptCount val="15"/>
                <c:pt idx="0">
                  <c:v>4793.6000000000004</c:v>
                </c:pt>
                <c:pt idx="1">
                  <c:v>4834.5</c:v>
                </c:pt>
                <c:pt idx="2">
                  <c:v>4855.2</c:v>
                </c:pt>
                <c:pt idx="3">
                  <c:v>4912.3999999999996</c:v>
                </c:pt>
                <c:pt idx="4">
                  <c:v>4994.1000000000004</c:v>
                </c:pt>
                <c:pt idx="5">
                  <c:v>5006.5</c:v>
                </c:pt>
                <c:pt idx="6">
                  <c:v>4984.8</c:v>
                </c:pt>
                <c:pt idx="7">
                  <c:v>4793.8</c:v>
                </c:pt>
                <c:pt idx="8">
                  <c:v>4775.3</c:v>
                </c:pt>
                <c:pt idx="9">
                  <c:v>4581.6000000000004</c:v>
                </c:pt>
                <c:pt idx="10">
                  <c:v>4503.6000000000004</c:v>
                </c:pt>
                <c:pt idx="11">
                  <c:v>4620.5</c:v>
                </c:pt>
                <c:pt idx="12">
                  <c:v>4622.2</c:v>
                </c:pt>
                <c:pt idx="13">
                  <c:v>4560.2</c:v>
                </c:pt>
                <c:pt idx="14">
                  <c:v>4553.2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64-4A7E-B185-D52A6C438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4291880"/>
        <c:axId val="394295816"/>
      </c:lineChart>
      <c:catAx>
        <c:axId val="394291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4295816"/>
        <c:crosses val="autoZero"/>
        <c:auto val="1"/>
        <c:lblAlgn val="ctr"/>
        <c:lblOffset val="100"/>
        <c:noMultiLvlLbl val="0"/>
      </c:catAx>
      <c:valAx>
        <c:axId val="39429581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4291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'13.2a'!$B$2</c:f>
              <c:strCache>
                <c:ptCount val="1"/>
                <c:pt idx="0">
                  <c:v>CM di Bologna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4"/>
            <c:marker>
              <c:symbol val="square"/>
              <c:size val="7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spPr>
              <a:ln w="444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54A-45AF-81E9-B4A3B5665FB4}"/>
              </c:ext>
            </c:extLst>
          </c:dPt>
          <c:cat>
            <c:numRef>
              <c:f>'13.2a'!$C$1:$Q$1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2050</c:v>
                </c:pt>
              </c:numCache>
            </c:numRef>
          </c:cat>
          <c:val>
            <c:numRef>
              <c:f>'13.2a'!$C$2:$Q$2</c:f>
              <c:numCache>
                <c:formatCode>0.0</c:formatCode>
                <c:ptCount val="15"/>
                <c:pt idx="0" formatCode="0">
                  <c:v>2299923</c:v>
                </c:pt>
                <c:pt idx="1">
                  <c:v>2283615</c:v>
                </c:pt>
                <c:pt idx="2" formatCode="General">
                  <c:v>2267307</c:v>
                </c:pt>
                <c:pt idx="3">
                  <c:v>2212943</c:v>
                </c:pt>
                <c:pt idx="4" formatCode="General">
                  <c:v>2158579</c:v>
                </c:pt>
                <c:pt idx="5">
                  <c:v>2137318.5</c:v>
                </c:pt>
                <c:pt idx="6" formatCode="General">
                  <c:v>2116058</c:v>
                </c:pt>
                <c:pt idx="7">
                  <c:v>2049018.5</c:v>
                </c:pt>
                <c:pt idx="8" formatCode="General">
                  <c:v>1981979</c:v>
                </c:pt>
                <c:pt idx="9">
                  <c:v>1913064</c:v>
                </c:pt>
                <c:pt idx="10" formatCode="General">
                  <c:v>1844149</c:v>
                </c:pt>
                <c:pt idx="11">
                  <c:v>1827734.5</c:v>
                </c:pt>
                <c:pt idx="12" formatCode="General">
                  <c:v>1811320</c:v>
                </c:pt>
                <c:pt idx="13" formatCode="General">
                  <c:v>1800610</c:v>
                </c:pt>
                <c:pt idx="14" formatCode="General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4A-45AF-81E9-B4A3B5665F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39488"/>
        <c:axId val="4835744"/>
      </c:lineChart>
      <c:catAx>
        <c:axId val="483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835744"/>
        <c:crosses val="autoZero"/>
        <c:auto val="1"/>
        <c:lblAlgn val="ctr"/>
        <c:lblOffset val="100"/>
        <c:noMultiLvlLbl val="0"/>
      </c:catAx>
      <c:valAx>
        <c:axId val="483574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839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FC13C-9DAE-4559-B1DF-1E7C51E40B0B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2A0F2-9ACC-4FC7-BB4C-764C7A3B970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863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2A0F2-9ACC-4FC7-BB4C-764C7A3B970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63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2A0F2-9ACC-4FC7-BB4C-764C7A3B970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416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2A0F2-9ACC-4FC7-BB4C-764C7A3B970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835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2A0F2-9ACC-4FC7-BB4C-764C7A3B970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523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2A0F2-9ACC-4FC7-BB4C-764C7A3B970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477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2A0F2-9ACC-4FC7-BB4C-764C7A3B970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075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2A0F2-9ACC-4FC7-BB4C-764C7A3B970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874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2A0F2-9ACC-4FC7-BB4C-764C7A3B970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743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2A0F2-9ACC-4FC7-BB4C-764C7A3B970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900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2A0F2-9ACC-4FC7-BB4C-764C7A3B970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405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2A0F2-9ACC-4FC7-BB4C-764C7A3B970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346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2A0F2-9ACC-4FC7-BB4C-764C7A3B970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46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2A0F2-9ACC-4FC7-BB4C-764C7A3B970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95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6432"/>
            <a:ext cx="12192000" cy="86156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531"/>
            <a:ext cx="12192000" cy="37388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506923"/>
            <a:ext cx="2076450" cy="103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69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6432"/>
            <a:ext cx="12192000" cy="86156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531"/>
            <a:ext cx="12192000" cy="37388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506923"/>
            <a:ext cx="2076450" cy="103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20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C491E7-393B-44A7-8D01-928CB1156444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FB7CA-3EDE-42D5-A8C9-F9EB39C936A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369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C491E7-393B-44A7-8D01-928CB1156444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FB7CA-3EDE-42D5-A8C9-F9EB39C936A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301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5658-6491-4ECF-897B-CC62D1A5C50E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C288-5803-4A5C-9E1F-CDF6F5FEF0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352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5658-6491-4ECF-897B-CC62D1A5C50E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C288-5803-4A5C-9E1F-CDF6F5FEF0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552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5658-6491-4ECF-897B-CC62D1A5C50E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C288-5803-4A5C-9E1F-CDF6F5FEF0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900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5658-6491-4ECF-897B-CC62D1A5C50E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C288-5803-4A5C-9E1F-CDF6F5FEF0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686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5658-6491-4ECF-897B-CC62D1A5C50E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C288-5803-4A5C-9E1F-CDF6F5FEF0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938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5658-6491-4ECF-897B-CC62D1A5C50E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C288-5803-4A5C-9E1F-CDF6F5FEF0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108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5658-6491-4ECF-897B-CC62D1A5C50E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C288-5803-4A5C-9E1F-CDF6F5FEF0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85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C491E7-393B-44A7-8D01-928CB1156444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FB7CA-3EDE-42D5-A8C9-F9EB39C936A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576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5658-6491-4ECF-897B-CC62D1A5C50E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C288-5803-4A5C-9E1F-CDF6F5FEF0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346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5658-6491-4ECF-897B-CC62D1A5C50E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C288-5803-4A5C-9E1F-CDF6F5FEF0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090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5658-6491-4ECF-897B-CC62D1A5C50E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C288-5803-4A5C-9E1F-CDF6F5FEF0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76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5658-6491-4ECF-897B-CC62D1A5C50E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C288-5803-4A5C-9E1F-CDF6F5FEF0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105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C491E7-393B-44A7-8D01-928CB1156444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FB7CA-3EDE-42D5-A8C9-F9EB39C936A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356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C491E7-393B-44A7-8D01-928CB1156444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FB7CA-3EDE-42D5-A8C9-F9EB39C936A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622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C491E7-393B-44A7-8D01-928CB1156444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FB7CA-3EDE-42D5-A8C9-F9EB39C936A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81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C491E7-393B-44A7-8D01-928CB1156444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FB7CA-3EDE-42D5-A8C9-F9EB39C936A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481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C491E7-393B-44A7-8D01-928CB1156444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FB7CA-3EDE-42D5-A8C9-F9EB39C936A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958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C491E7-393B-44A7-8D01-928CB1156444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FB7CA-3EDE-42D5-A8C9-F9EB39C936A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82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C491E7-393B-44A7-8D01-928CB1156444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FB7CA-3EDE-42D5-A8C9-F9EB39C936A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2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01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2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C5658-6491-4ECF-897B-CC62D1A5C50E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8C288-5803-4A5C-9E1F-CDF6F5FEF05E}" type="slidenum">
              <a:rPr lang="en-GB" smtClean="0"/>
              <a:t>‹N›</a:t>
            </a:fld>
            <a:endParaRPr lang="en-GB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6432"/>
            <a:ext cx="12192000" cy="86156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531"/>
            <a:ext cx="12192000" cy="37388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506923"/>
            <a:ext cx="2076450" cy="103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5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5BDCD8BF-9902-4631-ABA0-B2684776F70F}"/>
              </a:ext>
            </a:extLst>
          </p:cNvPr>
          <p:cNvSpPr txBox="1"/>
          <p:nvPr/>
        </p:nvSpPr>
        <p:spPr>
          <a:xfrm>
            <a:off x="4135426" y="5032404"/>
            <a:ext cx="47751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Walter Vitali</a:t>
            </a:r>
          </a:p>
          <a:p>
            <a:pPr algn="ctr"/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Coordinatore del gruppo di lavoro sul Goal 11 dell’</a:t>
            </a:r>
            <a:r>
              <a:rPr lang="it-IT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ASviS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Urban@it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/>
              <a:t>  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F6D9134-7459-4F8C-81FF-6904A1398E0A}"/>
              </a:ext>
            </a:extLst>
          </p:cNvPr>
          <p:cNvSpPr txBox="1"/>
          <p:nvPr/>
        </p:nvSpPr>
        <p:spPr>
          <a:xfrm>
            <a:off x="2541144" y="1313381"/>
            <a:ext cx="8148321" cy="3546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it-IT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RAPPORTO SUI TERRITORI DI ASVIS 2020 E LA REGIONE EMILIA-ROMAGNA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it-IT" sz="3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CERS 2030  – 12 marzo 2021</a:t>
            </a:r>
          </a:p>
        </p:txBody>
      </p:sp>
    </p:spTree>
    <p:extLst>
      <p:ext uri="{BB962C8B-B14F-4D97-AF65-F5344CB8AC3E}">
        <p14:creationId xmlns:p14="http://schemas.microsoft.com/office/powerpoint/2010/main" val="780419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9B43E721-CF6A-4B5D-9DAA-E8A6E34D216D}"/>
              </a:ext>
            </a:extLst>
          </p:cNvPr>
          <p:cNvSpPr txBox="1"/>
          <p:nvPr/>
        </p:nvSpPr>
        <p:spPr>
          <a:xfrm>
            <a:off x="2220891" y="134735"/>
            <a:ext cx="9391100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it-IT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REGIONE EMILIA ROMAGNA. TARGET AL 2030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0475554-69B9-4B98-928C-5FC42AEC9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1605" y="1252198"/>
            <a:ext cx="927473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000" b="1" i="0" u="none" strike="noStrike" cap="none" dirty="0">
                <a:solidFill>
                  <a:srgbClr val="004258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11.2 - Entro il 2030 aumentare del 26% i posti-km per abitante offerti dal trasporto pubblico locale rispetto al 2004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Google Shape;149;g71a08cb97d_5_0">
            <a:extLst>
              <a:ext uri="{FF2B5EF4-FFF2-40B4-BE49-F238E27FC236}">
                <a16:creationId xmlns:a16="http://schemas.microsoft.com/office/drawing/2014/main" id="{76F536E4-333E-4DBC-B3CC-F3451C30DD4E}"/>
              </a:ext>
            </a:extLst>
          </p:cNvPr>
          <p:cNvSpPr txBox="1"/>
          <p:nvPr/>
        </p:nvSpPr>
        <p:spPr>
          <a:xfrm>
            <a:off x="1433228" y="5862136"/>
            <a:ext cx="10437843" cy="22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000" b="0" i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Obiettivo: Fonte: ISTAT. Unità di misura: prodotto del numero complessivo di km percorsi nell’anno dai veicoli del Tpl per la loro capacità media, rapportato alla popolazione residente</a:t>
            </a:r>
            <a:endParaRPr sz="1000" b="0" i="1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8" name="Google Shape;362;p37">
            <a:extLst>
              <a:ext uri="{FF2B5EF4-FFF2-40B4-BE49-F238E27FC236}">
                <a16:creationId xmlns:a16="http://schemas.microsoft.com/office/drawing/2014/main" id="{D975CC31-57E4-4527-82B8-411FA892FD3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3229" y="1252198"/>
            <a:ext cx="724706" cy="72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" name="Google Shape;367;p37">
            <a:extLst>
              <a:ext uri="{FF2B5EF4-FFF2-40B4-BE49-F238E27FC236}">
                <a16:creationId xmlns:a16="http://schemas.microsoft.com/office/drawing/2014/main" id="{0869E3F2-0C18-4E3A-86B9-04A4CC7B51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0468698"/>
              </p:ext>
            </p:extLst>
          </p:nvPr>
        </p:nvGraphicFramePr>
        <p:xfrm>
          <a:off x="2220891" y="1881236"/>
          <a:ext cx="7499311" cy="4102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4" name="table">
            <a:extLst>
              <a:ext uri="{FF2B5EF4-FFF2-40B4-BE49-F238E27FC236}">
                <a16:creationId xmlns:a16="http://schemas.microsoft.com/office/drawing/2014/main" id="{77C33799-1336-4DFC-BE44-F8970A2A4B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7341" y="1881236"/>
            <a:ext cx="1364650" cy="2809383"/>
          </a:xfrm>
          <a:prstGeom prst="rect">
            <a:avLst/>
          </a:prstGeom>
        </p:spPr>
      </p:pic>
      <p:pic>
        <p:nvPicPr>
          <p:cNvPr id="38" name="Google Shape;355;p37">
            <a:extLst>
              <a:ext uri="{FF2B5EF4-FFF2-40B4-BE49-F238E27FC236}">
                <a16:creationId xmlns:a16="http://schemas.microsoft.com/office/drawing/2014/main" id="{63F3D6A6-F7F2-4AB6-8DBF-FC788A81C3F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21598" y="3251994"/>
            <a:ext cx="373994" cy="27047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56;p37">
            <a:extLst>
              <a:ext uri="{FF2B5EF4-FFF2-40B4-BE49-F238E27FC236}">
                <a16:creationId xmlns:a16="http://schemas.microsoft.com/office/drawing/2014/main" id="{6E913FCA-CF05-41D9-8E04-8C5AF6B8BD7F}"/>
              </a:ext>
            </a:extLst>
          </p:cNvPr>
          <p:cNvSpPr txBox="1"/>
          <p:nvPr/>
        </p:nvSpPr>
        <p:spPr>
          <a:xfrm>
            <a:off x="9510459" y="3730096"/>
            <a:ext cx="768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E-R</a:t>
            </a:r>
            <a:endParaRPr dirty="0"/>
          </a:p>
        </p:txBody>
      </p:sp>
      <p:sp>
        <p:nvSpPr>
          <p:cNvPr id="40" name="Google Shape;357;p37">
            <a:extLst>
              <a:ext uri="{FF2B5EF4-FFF2-40B4-BE49-F238E27FC236}">
                <a16:creationId xmlns:a16="http://schemas.microsoft.com/office/drawing/2014/main" id="{BD7C9C41-CFD3-43B0-8008-A215E398256A}"/>
              </a:ext>
            </a:extLst>
          </p:cNvPr>
          <p:cNvSpPr txBox="1"/>
          <p:nvPr/>
        </p:nvSpPr>
        <p:spPr>
          <a:xfrm>
            <a:off x="9489055" y="2903231"/>
            <a:ext cx="716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Italia</a:t>
            </a:r>
            <a:endParaRPr dirty="0"/>
          </a:p>
        </p:txBody>
      </p:sp>
      <p:sp>
        <p:nvSpPr>
          <p:cNvPr id="41" name="Google Shape;358;p37">
            <a:extLst>
              <a:ext uri="{FF2B5EF4-FFF2-40B4-BE49-F238E27FC236}">
                <a16:creationId xmlns:a16="http://schemas.microsoft.com/office/drawing/2014/main" id="{3619AF6C-4534-45A1-8D6B-B2F603AF8B20}"/>
              </a:ext>
            </a:extLst>
          </p:cNvPr>
          <p:cNvSpPr txBox="1"/>
          <p:nvPr/>
        </p:nvSpPr>
        <p:spPr>
          <a:xfrm>
            <a:off x="9498974" y="3252528"/>
            <a:ext cx="572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BO</a:t>
            </a:r>
            <a:endParaRPr/>
          </a:p>
        </p:txBody>
      </p:sp>
      <p:sp>
        <p:nvSpPr>
          <p:cNvPr id="42" name="Google Shape;359;p37">
            <a:extLst>
              <a:ext uri="{FF2B5EF4-FFF2-40B4-BE49-F238E27FC236}">
                <a16:creationId xmlns:a16="http://schemas.microsoft.com/office/drawing/2014/main" id="{77523FD2-1F74-43BC-9793-D6E4C4FD06B1}"/>
              </a:ext>
            </a:extLst>
          </p:cNvPr>
          <p:cNvSpPr txBox="1"/>
          <p:nvPr/>
        </p:nvSpPr>
        <p:spPr>
          <a:xfrm>
            <a:off x="9508555" y="2279950"/>
            <a:ext cx="677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Nord</a:t>
            </a:r>
            <a:endParaRPr/>
          </a:p>
        </p:txBody>
      </p:sp>
      <p:pic>
        <p:nvPicPr>
          <p:cNvPr id="43" name="Google Shape;360;p37">
            <a:extLst>
              <a:ext uri="{FF2B5EF4-FFF2-40B4-BE49-F238E27FC236}">
                <a16:creationId xmlns:a16="http://schemas.microsoft.com/office/drawing/2014/main" id="{5FAD216C-EC67-493A-A467-E87729CD89E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32497" y="2889592"/>
            <a:ext cx="373994" cy="27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361;p37">
            <a:extLst>
              <a:ext uri="{FF2B5EF4-FFF2-40B4-BE49-F238E27FC236}">
                <a16:creationId xmlns:a16="http://schemas.microsoft.com/office/drawing/2014/main" id="{F54FB735-747B-41A8-9E89-458FC646465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08053" y="2889592"/>
            <a:ext cx="373994" cy="27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364;p37">
            <a:extLst>
              <a:ext uri="{FF2B5EF4-FFF2-40B4-BE49-F238E27FC236}">
                <a16:creationId xmlns:a16="http://schemas.microsoft.com/office/drawing/2014/main" id="{1EBDDA01-5308-4937-9451-93D820202BE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08053" y="3254710"/>
            <a:ext cx="373994" cy="27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365;p37">
            <a:extLst>
              <a:ext uri="{FF2B5EF4-FFF2-40B4-BE49-F238E27FC236}">
                <a16:creationId xmlns:a16="http://schemas.microsoft.com/office/drawing/2014/main" id="{4B272725-D995-417B-9473-AA2FDC17195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45628" y="2322408"/>
            <a:ext cx="421407" cy="397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366;p37">
            <a:extLst>
              <a:ext uri="{FF2B5EF4-FFF2-40B4-BE49-F238E27FC236}">
                <a16:creationId xmlns:a16="http://schemas.microsoft.com/office/drawing/2014/main" id="{0441F072-F633-42FE-BAA5-591B9737998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2687604">
            <a:off x="10438620" y="2350307"/>
            <a:ext cx="381600" cy="297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361;p37">
            <a:extLst>
              <a:ext uri="{FF2B5EF4-FFF2-40B4-BE49-F238E27FC236}">
                <a16:creationId xmlns:a16="http://schemas.microsoft.com/office/drawing/2014/main" id="{4117DB3A-E945-4A80-A36C-065CEDA676A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00896" y="3694837"/>
            <a:ext cx="373994" cy="27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365;p37">
            <a:extLst>
              <a:ext uri="{FF2B5EF4-FFF2-40B4-BE49-F238E27FC236}">
                <a16:creationId xmlns:a16="http://schemas.microsoft.com/office/drawing/2014/main" id="{FF796C9A-4F23-4579-8FEC-74BB68D1E39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97891" y="3628037"/>
            <a:ext cx="421407" cy="397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7094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FF14E49-1E7E-49C2-8EF5-0A5A7B50E824}"/>
              </a:ext>
            </a:extLst>
          </p:cNvPr>
          <p:cNvSpPr txBox="1"/>
          <p:nvPr/>
        </p:nvSpPr>
        <p:spPr>
          <a:xfrm>
            <a:off x="818220" y="129019"/>
            <a:ext cx="11851690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it-IT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REGIONE EMILIA-ROMAGNA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04C4DFF-734E-46B4-B4D6-7AE60C5B5DBE}"/>
              </a:ext>
            </a:extLst>
          </p:cNvPr>
          <p:cNvSpPr txBox="1"/>
          <p:nvPr/>
        </p:nvSpPr>
        <p:spPr>
          <a:xfrm>
            <a:off x="3997150" y="1383902"/>
            <a:ext cx="5325626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291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58"/>
              </a:buClr>
              <a:buSzPts val="3000"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0042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PATTO PER IL LAVORO E LO SVILUPPO </a:t>
            </a:r>
            <a:endParaRPr kumimoji="0" lang="it-IT" b="1" i="0" u="none" strike="noStrike" kern="0" cap="none" spc="0" normalizeH="0" baseline="0" noProof="0" dirty="0">
              <a:ln>
                <a:noFill/>
              </a:ln>
              <a:solidFill>
                <a:srgbClr val="004258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3BEF471-26DD-48E2-B6D2-87878DFADA59}"/>
              </a:ext>
            </a:extLst>
          </p:cNvPr>
          <p:cNvSpPr txBox="1"/>
          <p:nvPr/>
        </p:nvSpPr>
        <p:spPr>
          <a:xfrm>
            <a:off x="124890" y="1845765"/>
            <a:ext cx="11729155" cy="2804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8291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6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it-IT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sym typeface="Arial"/>
              </a:rPr>
              <a:t>Mobilità   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it-IT" sz="1800" dirty="0">
                <a:solidFill>
                  <a:srgbClr val="221E1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Investire su una </a:t>
            </a:r>
            <a:r>
              <a:rPr lang="it-IT" sz="1800" b="1" dirty="0">
                <a:solidFill>
                  <a:srgbClr val="221E1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nuova mobilità sostenibil</a:t>
            </a:r>
            <a:r>
              <a:rPr lang="it-IT" sz="1800" dirty="0">
                <a:solidFill>
                  <a:srgbClr val="221E1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 anche attraverso l’integrazione dell’attuale programmazione degli investimenti con un nuovo </a:t>
            </a:r>
            <a:r>
              <a:rPr lang="it-IT" sz="1800" b="1" dirty="0">
                <a:solidFill>
                  <a:srgbClr val="221E1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pacchetto di progetti green per il PNRR. Obiettivi: </a:t>
            </a:r>
            <a:r>
              <a:rPr lang="it-IT" sz="1800" dirty="0">
                <a:solidFill>
                  <a:srgbClr val="221E1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ridurre il traffico motorizzato privato di almeno il 20% entro il 2025; sostenere la diffusione della mobilità privata verso “</a:t>
            </a:r>
            <a:r>
              <a:rPr lang="it-IT" sz="1800" b="1" dirty="0">
                <a:solidFill>
                  <a:srgbClr val="221E1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emissioni zero</a:t>
            </a:r>
            <a:r>
              <a:rPr lang="it-IT" sz="1800" dirty="0">
                <a:solidFill>
                  <a:srgbClr val="221E1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 anche attraverso l’istallazione di 2.500 punti di ricarica entro il 2025.</a:t>
            </a:r>
            <a:endParaRPr lang="it-IT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it-IT" sz="1800" dirty="0">
                <a:solidFill>
                  <a:srgbClr val="221E1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Nell’ambito di politiche di potenziamento del TPL e di concerto con gli Enti locali, proseguire nel percorso di aggiornamento della </a:t>
            </a:r>
            <a:r>
              <a:rPr lang="it-IT" sz="1800" b="1" dirty="0">
                <a:solidFill>
                  <a:srgbClr val="221E1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governance </a:t>
            </a:r>
            <a:r>
              <a:rPr lang="it-IT" sz="1800" dirty="0">
                <a:solidFill>
                  <a:srgbClr val="221E1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 di </a:t>
            </a:r>
            <a:r>
              <a:rPr lang="it-IT" sz="1800" b="1" dirty="0">
                <a:solidFill>
                  <a:srgbClr val="221E1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aggregazione </a:t>
            </a:r>
            <a:r>
              <a:rPr lang="it-IT" sz="1800" dirty="0">
                <a:solidFill>
                  <a:srgbClr val="221E1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 integrazione imprenditoriale del sistema pubblico-privato del territorio.</a:t>
            </a:r>
            <a:endParaRPr lang="it-IT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Accelerare sul fronte delle </a:t>
            </a:r>
            <a:r>
              <a:rPr lang="it-IT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infrastrutture </a:t>
            </a:r>
            <a:r>
              <a:rPr lang="it-IT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 </a:t>
            </a:r>
            <a:r>
              <a:rPr lang="it-IT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nuova generazione. </a:t>
            </a:r>
            <a:endParaRPr lang="it-IT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373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9B43E721-CF6A-4B5D-9DAA-E8A6E34D216D}"/>
              </a:ext>
            </a:extLst>
          </p:cNvPr>
          <p:cNvSpPr txBox="1"/>
          <p:nvPr/>
        </p:nvSpPr>
        <p:spPr>
          <a:xfrm>
            <a:off x="2220891" y="134735"/>
            <a:ext cx="9391100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it-IT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REGIONE EMILIA ROMAGNA. TARGET AL 2030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0475554-69B9-4B98-928C-5FC42AEC9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192" y="1320623"/>
            <a:ext cx="84868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58"/>
              </a:buClr>
              <a:buSzPts val="3000"/>
              <a:buFont typeface="Arial"/>
              <a:buNone/>
            </a:pPr>
            <a:r>
              <a:rPr lang="it-IT" sz="2000" b="1" i="0" u="none" strike="noStrike" cap="none" dirty="0">
                <a:solidFill>
                  <a:srgbClr val="004258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13.2 </a:t>
            </a:r>
            <a:r>
              <a:rPr lang="it-IT" sz="2000" b="1" dirty="0">
                <a:solidFill>
                  <a:srgbClr val="004258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-</a:t>
            </a:r>
            <a:r>
              <a:rPr lang="it-IT" sz="2000" b="1" i="0" u="none" strike="noStrike" cap="none" dirty="0">
                <a:solidFill>
                  <a:srgbClr val="004258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Azzerare le emissioni di Co2 entro il 2050. Comune di Bologna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Google Shape;149;g71a08cb97d_5_0">
            <a:extLst>
              <a:ext uri="{FF2B5EF4-FFF2-40B4-BE49-F238E27FC236}">
                <a16:creationId xmlns:a16="http://schemas.microsoft.com/office/drawing/2014/main" id="{76F536E4-333E-4DBC-B3CC-F3451C30DD4E}"/>
              </a:ext>
            </a:extLst>
          </p:cNvPr>
          <p:cNvSpPr txBox="1"/>
          <p:nvPr/>
        </p:nvSpPr>
        <p:spPr>
          <a:xfrm>
            <a:off x="1377219" y="5799991"/>
            <a:ext cx="10493853" cy="24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000" b="0" i="1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Fonte: PAESC. Unità di misura: CO2eq. La valutazione del trend è stata fatta misurando la distanza dal target europeo di azzeramento delle emissioni di C</a:t>
            </a:r>
            <a:r>
              <a:rPr lang="it-IT" sz="10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</a:t>
            </a:r>
            <a:r>
              <a:rPr lang="it-IT" sz="1000" b="0" i="1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 del rispetto entro il 2050.    </a:t>
            </a:r>
          </a:p>
        </p:txBody>
      </p:sp>
      <p:pic>
        <p:nvPicPr>
          <p:cNvPr id="21" name="Google Shape;513;p49">
            <a:extLst>
              <a:ext uri="{FF2B5EF4-FFF2-40B4-BE49-F238E27FC236}">
                <a16:creationId xmlns:a16="http://schemas.microsoft.com/office/drawing/2014/main" id="{48D02A09-5938-4BAA-A518-CB30A7E46EB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0420" t="9904" r="23712" b="12589"/>
          <a:stretch/>
        </p:blipFill>
        <p:spPr>
          <a:xfrm>
            <a:off x="1484263" y="1240084"/>
            <a:ext cx="736628" cy="72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Google Shape;514;p49">
            <a:extLst>
              <a:ext uri="{FF2B5EF4-FFF2-40B4-BE49-F238E27FC236}">
                <a16:creationId xmlns:a16="http://schemas.microsoft.com/office/drawing/2014/main" id="{D6EF6954-7E4C-4E61-B538-A9CF65D0C4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5959983"/>
              </p:ext>
            </p:extLst>
          </p:nvPr>
        </p:nvGraphicFramePr>
        <p:xfrm>
          <a:off x="2476937" y="1640354"/>
          <a:ext cx="7238125" cy="4209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Google Shape;510;p49">
            <a:extLst>
              <a:ext uri="{FF2B5EF4-FFF2-40B4-BE49-F238E27FC236}">
                <a16:creationId xmlns:a16="http://schemas.microsoft.com/office/drawing/2014/main" id="{358B8348-1C6A-4C1A-AADF-4C8BDC0EDF77}"/>
              </a:ext>
            </a:extLst>
          </p:cNvPr>
          <p:cNvSpPr txBox="1"/>
          <p:nvPr/>
        </p:nvSpPr>
        <p:spPr>
          <a:xfrm>
            <a:off x="9185849" y="2663938"/>
            <a:ext cx="460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BO</a:t>
            </a:r>
            <a:endParaRPr/>
          </a:p>
        </p:txBody>
      </p:sp>
      <p:pic>
        <p:nvPicPr>
          <p:cNvPr id="26" name="table">
            <a:extLst>
              <a:ext uri="{FF2B5EF4-FFF2-40B4-BE49-F238E27FC236}">
                <a16:creationId xmlns:a16="http://schemas.microsoft.com/office/drawing/2014/main" id="{BCBE4182-5F6E-48FE-99EB-A38953580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8819" y="1869750"/>
            <a:ext cx="1440857" cy="3118499"/>
          </a:xfrm>
          <a:prstGeom prst="rect">
            <a:avLst/>
          </a:prstGeom>
        </p:spPr>
      </p:pic>
      <p:pic>
        <p:nvPicPr>
          <p:cNvPr id="27" name="Google Shape;511;p49">
            <a:extLst>
              <a:ext uri="{FF2B5EF4-FFF2-40B4-BE49-F238E27FC236}">
                <a16:creationId xmlns:a16="http://schemas.microsoft.com/office/drawing/2014/main" id="{4D4DB80F-D02F-4DBA-BC61-71D23D791F2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287020">
            <a:off x="10153295" y="2603669"/>
            <a:ext cx="373994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512;p49">
            <a:extLst>
              <a:ext uri="{FF2B5EF4-FFF2-40B4-BE49-F238E27FC236}">
                <a16:creationId xmlns:a16="http://schemas.microsoft.com/office/drawing/2014/main" id="{7A8637EA-8F15-4783-8CC3-44900AED423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287020">
            <a:off x="10886012" y="2559841"/>
            <a:ext cx="373994" cy="3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0408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FF14E49-1E7E-49C2-8EF5-0A5A7B50E824}"/>
              </a:ext>
            </a:extLst>
          </p:cNvPr>
          <p:cNvSpPr txBox="1"/>
          <p:nvPr/>
        </p:nvSpPr>
        <p:spPr>
          <a:xfrm>
            <a:off x="818220" y="129019"/>
            <a:ext cx="11851690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it-IT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REGIONE EMILIA-ROMAGNA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04C4DFF-734E-46B4-B4D6-7AE60C5B5DBE}"/>
              </a:ext>
            </a:extLst>
          </p:cNvPr>
          <p:cNvSpPr txBox="1"/>
          <p:nvPr/>
        </p:nvSpPr>
        <p:spPr>
          <a:xfrm>
            <a:off x="3997150" y="1383902"/>
            <a:ext cx="5325626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291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58"/>
              </a:buClr>
              <a:buSzPts val="3000"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0042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PATTO PER IL LAVORO E LO SVILUPPO </a:t>
            </a:r>
            <a:endParaRPr kumimoji="0" lang="it-IT" b="1" i="0" u="none" strike="noStrike" kern="0" cap="none" spc="0" normalizeH="0" baseline="0" noProof="0" dirty="0">
              <a:ln>
                <a:noFill/>
              </a:ln>
              <a:solidFill>
                <a:srgbClr val="004258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3BEF471-26DD-48E2-B6D2-87878DFADA59}"/>
              </a:ext>
            </a:extLst>
          </p:cNvPr>
          <p:cNvSpPr txBox="1"/>
          <p:nvPr/>
        </p:nvSpPr>
        <p:spPr>
          <a:xfrm>
            <a:off x="124890" y="1845765"/>
            <a:ext cx="11729155" cy="1322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8291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6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it-IT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sym typeface="Arial"/>
              </a:rPr>
              <a:t>Riduzione emissioni    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1800" dirty="0">
                <a:solidFill>
                  <a:srgbClr val="221E1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Accelerare la </a:t>
            </a:r>
            <a:r>
              <a:rPr lang="it-IT" sz="1800" b="1" dirty="0">
                <a:solidFill>
                  <a:srgbClr val="221E1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transizione energetica </a:t>
            </a:r>
            <a:r>
              <a:rPr lang="it-IT" sz="1800" dirty="0">
                <a:solidFill>
                  <a:srgbClr val="221E1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del comparto pubblico, sostenendo lo sviluppo dei </a:t>
            </a:r>
            <a:r>
              <a:rPr lang="it-IT" sz="1800" b="1" dirty="0">
                <a:solidFill>
                  <a:srgbClr val="221E1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Piani energia clima </a:t>
            </a:r>
            <a:r>
              <a:rPr lang="it-IT" sz="1800" dirty="0">
                <a:solidFill>
                  <a:srgbClr val="221E1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dei c</a:t>
            </a:r>
            <a:r>
              <a:rPr lang="it-IT" sz="1800" b="1" spc="-15" dirty="0">
                <a:solidFill>
                  <a:srgbClr val="221E1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omuni (PAESC) </a:t>
            </a:r>
            <a:r>
              <a:rPr lang="it-IT" sz="1800" dirty="0">
                <a:solidFill>
                  <a:srgbClr val="221E1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 percorsi di neutralità carbonica a livello territoriale, dando nuovo impulso all’adeguamento e all’</a:t>
            </a:r>
            <a:r>
              <a:rPr lang="it-IT" sz="1800" b="1" dirty="0">
                <a:solidFill>
                  <a:srgbClr val="221E1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efficientamento energetico </a:t>
            </a:r>
            <a:r>
              <a:rPr lang="it-IT" sz="1800" dirty="0">
                <a:solidFill>
                  <a:srgbClr val="221E1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dell’intero patrimonio</a:t>
            </a:r>
            <a:r>
              <a:rPr lang="it-IT" sz="1800" spc="5" dirty="0">
                <a:solidFill>
                  <a:srgbClr val="221E1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>
                <a:solidFill>
                  <a:srgbClr val="221E1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pubblico.</a:t>
            </a:r>
            <a:endParaRPr lang="it-IT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937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B400C2B-AC6B-4C6F-B356-3FEA8FD40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143" y="1503680"/>
            <a:ext cx="10138920" cy="443992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BCDCF1F-18D2-45F4-88DF-61D39FBD018B}"/>
              </a:ext>
            </a:extLst>
          </p:cNvPr>
          <p:cNvSpPr txBox="1"/>
          <p:nvPr/>
        </p:nvSpPr>
        <p:spPr>
          <a:xfrm>
            <a:off x="818220" y="129019"/>
            <a:ext cx="11851690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it-IT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L’IMPATTO DELLA CRISI DA COVID-19 SUGLI </a:t>
            </a:r>
            <a:r>
              <a:rPr lang="it-IT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SDGs</a:t>
            </a:r>
            <a:endParaRPr lang="it-IT" sz="24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412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7B27C8D-1A89-4350-86D9-95BDC910E2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" t="-1" r="510" b="350"/>
          <a:stretch/>
        </p:blipFill>
        <p:spPr>
          <a:xfrm>
            <a:off x="2113280" y="1244035"/>
            <a:ext cx="7965440" cy="471715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B33F34-395C-4E8C-AA9A-000EF5F65BC2}"/>
              </a:ext>
            </a:extLst>
          </p:cNvPr>
          <p:cNvSpPr txBox="1"/>
          <p:nvPr/>
        </p:nvSpPr>
        <p:spPr>
          <a:xfrm>
            <a:off x="818220" y="88379"/>
            <a:ext cx="11851690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it-IT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POSIZIONE DELL’ITALIA RISPETTO AI TARGET AL 2030</a:t>
            </a:r>
          </a:p>
        </p:txBody>
      </p:sp>
    </p:spTree>
    <p:extLst>
      <p:ext uri="{BB962C8B-B14F-4D97-AF65-F5344CB8AC3E}">
        <p14:creationId xmlns:p14="http://schemas.microsoft.com/office/powerpoint/2010/main" val="917151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60C0201-6944-4366-A893-E4A1FB0CCA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0" r="708" b="1360"/>
          <a:stretch/>
        </p:blipFill>
        <p:spPr>
          <a:xfrm>
            <a:off x="664413" y="1439663"/>
            <a:ext cx="6942657" cy="44892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F14A7DE-CCB5-45F8-9EDC-E60B5C780684}"/>
              </a:ext>
            </a:extLst>
          </p:cNvPr>
          <p:cNvSpPr txBox="1"/>
          <p:nvPr/>
        </p:nvSpPr>
        <p:spPr>
          <a:xfrm>
            <a:off x="7726088" y="1362793"/>
            <a:ext cx="417853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Andamento 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promettente per 3 Target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(2.4 Coltivazioni biologiche, 3.4 e 16.10), 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positivo per 4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(4.3, 4.4, 7.2 e 13.2), 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negativo per 10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(1.2, 3.6, 5.5, 8.5, 9.5, 11.6, 12.5, 14.5, 15.3 e 16.7) e 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decisamente negativo per 4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(2.4 Fertilizzanti, 6.4, 10.4 e 11.2).  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L’Italia non è su un percorso di sostenibilità.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EEE7AD9-ACC7-4AEE-AB15-F032D467C6D4}"/>
              </a:ext>
            </a:extLst>
          </p:cNvPr>
          <p:cNvSpPr txBox="1"/>
          <p:nvPr/>
        </p:nvSpPr>
        <p:spPr>
          <a:xfrm>
            <a:off x="818220" y="88379"/>
            <a:ext cx="11851690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it-IT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POSIZIONE DELL’ITALIA RISPETTO AI TARGET AL 2030</a:t>
            </a:r>
          </a:p>
        </p:txBody>
      </p:sp>
    </p:spTree>
    <p:extLst>
      <p:ext uri="{BB962C8B-B14F-4D97-AF65-F5344CB8AC3E}">
        <p14:creationId xmlns:p14="http://schemas.microsoft.com/office/powerpoint/2010/main" val="759074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28E0FC8F-5657-4E8E-B1AD-39E480565D21}"/>
              </a:ext>
            </a:extLst>
          </p:cNvPr>
          <p:cNvSpPr txBox="1"/>
          <p:nvPr/>
        </p:nvSpPr>
        <p:spPr>
          <a:xfrm>
            <a:off x="7110923" y="1473062"/>
            <a:ext cx="482652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Obiettivo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raggiunto per 2 Target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(1 e 8), andamento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promettente per 6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(2 Coltivazioni biologiche, 3 Tasso di mortalità, 4 Abbandono scolastico e 4 Laureati, 9, 16 Affollamento istituti di pena),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positivo per 1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(10),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negativo per 9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(3 Incidenti stradali, 5, 7, 11 Mobilità, 11 Qualità dell’aria, 13, 14, 15, 16 Procedimenti civili),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decisamente negativo per 3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(2 Fertilizzanti, 6, 12). 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just"/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La situazione è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migliore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di quella nazionale ma il percorso verso la sostenibilità è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difficile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         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B43E721-CF6A-4B5D-9DAA-E8A6E34D216D}"/>
              </a:ext>
            </a:extLst>
          </p:cNvPr>
          <p:cNvSpPr txBox="1"/>
          <p:nvPr/>
        </p:nvSpPr>
        <p:spPr>
          <a:xfrm>
            <a:off x="2220891" y="134735"/>
            <a:ext cx="9391100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it-IT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REGIONE EMILIA ROMAGNA. TARGET AL 2030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60662C2-A335-4BF9-BB6A-F02CD8EB6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33" y="1338488"/>
            <a:ext cx="6588182" cy="474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6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9B43E721-CF6A-4B5D-9DAA-E8A6E34D216D}"/>
              </a:ext>
            </a:extLst>
          </p:cNvPr>
          <p:cNvSpPr txBox="1"/>
          <p:nvPr/>
        </p:nvSpPr>
        <p:spPr>
          <a:xfrm>
            <a:off x="2220891" y="134735"/>
            <a:ext cx="9391100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it-IT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REGIONE EMILIA ROMAGNA. TARGET AL 2030</a:t>
            </a:r>
          </a:p>
        </p:txBody>
      </p:sp>
      <p:pic>
        <p:nvPicPr>
          <p:cNvPr id="1026" name="Picture 2" descr="Immagine che contiene disegnando, segnale&#10;&#10;Descrizione generata automaticamente">
            <a:extLst>
              <a:ext uri="{FF2B5EF4-FFF2-40B4-BE49-F238E27FC236}">
                <a16:creationId xmlns:a16="http://schemas.microsoft.com/office/drawing/2014/main" id="{8A35ED49-9226-423E-9828-8BA9E159B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894" y="120835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B0475554-69B9-4B98-928C-5FC42AEC9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530" y="1204298"/>
            <a:ext cx="99660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58"/>
              </a:buClr>
              <a:buSzPts val="2800"/>
              <a:buFont typeface="Arial"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004258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8.6 - Ridurre entro il 2030 al di sotto del 10% la quota  di giovani che non lavorano e non studiano (</a:t>
            </a:r>
            <a:r>
              <a:rPr kumimoji="0" lang="it-IT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4258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Neet</a:t>
            </a: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004258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B3DC77E-077B-4A3B-A3E9-16D8237759E7}"/>
              </a:ext>
            </a:extLst>
          </p:cNvPr>
          <p:cNvSpPr txBox="1"/>
          <p:nvPr/>
        </p:nvSpPr>
        <p:spPr>
          <a:xfrm>
            <a:off x="72501" y="5711730"/>
            <a:ext cx="120469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i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Obiettivo: RER Patto per il lavoro e per il clima, 2020. Fonte: ISTAT. Unità di misura: percentuale di persone di 15-29 anni né occupate né inserite in un percorso di istruzione o formazione sul totale delle persone di 15-29 anni.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D08125A-45BC-4B19-8C39-ABBBA00EB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795" y="1887800"/>
            <a:ext cx="6114807" cy="3864481"/>
          </a:xfrm>
          <a:prstGeom prst="rect">
            <a:avLst/>
          </a:prstGeom>
        </p:spPr>
      </p:pic>
      <p:sp>
        <p:nvSpPr>
          <p:cNvPr id="13" name="Google Shape;339;p18">
            <a:extLst>
              <a:ext uri="{FF2B5EF4-FFF2-40B4-BE49-F238E27FC236}">
                <a16:creationId xmlns:a16="http://schemas.microsoft.com/office/drawing/2014/main" id="{E541285C-3432-4501-8D60-7230014DAD84}"/>
              </a:ext>
            </a:extLst>
          </p:cNvPr>
          <p:cNvSpPr txBox="1"/>
          <p:nvPr/>
        </p:nvSpPr>
        <p:spPr>
          <a:xfrm>
            <a:off x="7769333" y="2666545"/>
            <a:ext cx="639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Italia</a:t>
            </a:r>
            <a:endParaRPr dirty="0"/>
          </a:p>
        </p:txBody>
      </p:sp>
      <p:sp>
        <p:nvSpPr>
          <p:cNvPr id="14" name="Google Shape;340;p18">
            <a:extLst>
              <a:ext uri="{FF2B5EF4-FFF2-40B4-BE49-F238E27FC236}">
                <a16:creationId xmlns:a16="http://schemas.microsoft.com/office/drawing/2014/main" id="{230D9D06-C0B7-475D-BAB4-E432B8EA8816}"/>
              </a:ext>
            </a:extLst>
          </p:cNvPr>
          <p:cNvSpPr txBox="1"/>
          <p:nvPr/>
        </p:nvSpPr>
        <p:spPr>
          <a:xfrm>
            <a:off x="7839172" y="3481149"/>
            <a:ext cx="60289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E-R</a:t>
            </a:r>
            <a:endParaRPr dirty="0"/>
          </a:p>
        </p:txBody>
      </p:sp>
      <p:sp>
        <p:nvSpPr>
          <p:cNvPr id="15" name="Google Shape;341;p18">
            <a:extLst>
              <a:ext uri="{FF2B5EF4-FFF2-40B4-BE49-F238E27FC236}">
                <a16:creationId xmlns:a16="http://schemas.microsoft.com/office/drawing/2014/main" id="{DD7C3372-2CFF-4D76-9929-B12B6FEA9E3F}"/>
              </a:ext>
            </a:extLst>
          </p:cNvPr>
          <p:cNvSpPr txBox="1"/>
          <p:nvPr/>
        </p:nvSpPr>
        <p:spPr>
          <a:xfrm>
            <a:off x="7842342" y="3772272"/>
            <a:ext cx="639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BO</a:t>
            </a:r>
            <a:endParaRPr dirty="0"/>
          </a:p>
        </p:txBody>
      </p:sp>
      <p:sp>
        <p:nvSpPr>
          <p:cNvPr id="17" name="Google Shape;342;p18">
            <a:extLst>
              <a:ext uri="{FF2B5EF4-FFF2-40B4-BE49-F238E27FC236}">
                <a16:creationId xmlns:a16="http://schemas.microsoft.com/office/drawing/2014/main" id="{EDF355DE-F628-4F12-B130-E190B7EF34CB}"/>
              </a:ext>
            </a:extLst>
          </p:cNvPr>
          <p:cNvSpPr txBox="1"/>
          <p:nvPr/>
        </p:nvSpPr>
        <p:spPr>
          <a:xfrm>
            <a:off x="7821733" y="3219413"/>
            <a:ext cx="68706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Nord</a:t>
            </a:r>
            <a:endParaRPr dirty="0"/>
          </a:p>
        </p:txBody>
      </p:sp>
      <p:pic>
        <p:nvPicPr>
          <p:cNvPr id="24" name="Google Shape;109;g71a08cb97d_5_0">
            <a:extLst>
              <a:ext uri="{FF2B5EF4-FFF2-40B4-BE49-F238E27FC236}">
                <a16:creationId xmlns:a16="http://schemas.microsoft.com/office/drawing/2014/main" id="{6164911C-3F07-4658-BA0B-DAA3ED71CCD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60102" y="2776308"/>
            <a:ext cx="373994" cy="245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10;g71a08cb97d_5_0">
            <a:extLst>
              <a:ext uri="{FF2B5EF4-FFF2-40B4-BE49-F238E27FC236}">
                <a16:creationId xmlns:a16="http://schemas.microsoft.com/office/drawing/2014/main" id="{B525E01B-2ED8-40F8-8490-76304D27123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8644963">
            <a:off x="9088112" y="2787484"/>
            <a:ext cx="373994" cy="22353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" name="Tabella 7">
            <a:extLst>
              <a:ext uri="{FF2B5EF4-FFF2-40B4-BE49-F238E27FC236}">
                <a16:creationId xmlns:a16="http://schemas.microsoft.com/office/drawing/2014/main" id="{98E754DD-6201-49DB-930D-A8F00547A5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529049"/>
              </p:ext>
            </p:extLst>
          </p:nvPr>
        </p:nvGraphicFramePr>
        <p:xfrm>
          <a:off x="8951593" y="2278816"/>
          <a:ext cx="1226731" cy="2404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061">
                  <a:extLst>
                    <a:ext uri="{9D8B030D-6E8A-4147-A177-3AD203B41FA5}">
                      <a16:colId xmlns:a16="http://schemas.microsoft.com/office/drawing/2014/main" val="2633361023"/>
                    </a:ext>
                  </a:extLst>
                </a:gridCol>
                <a:gridCol w="618670">
                  <a:extLst>
                    <a:ext uri="{9D8B030D-6E8A-4147-A177-3AD203B41FA5}">
                      <a16:colId xmlns:a16="http://schemas.microsoft.com/office/drawing/2014/main" val="11496055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Breve periodo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Lungo periodo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3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4103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0524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6220285"/>
                  </a:ext>
                </a:extLst>
              </a:tr>
              <a:tr h="92130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698424"/>
                  </a:ext>
                </a:extLst>
              </a:tr>
            </a:tbl>
          </a:graphicData>
        </a:graphic>
      </p:graphicFrame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4C987CA4-AE69-4488-9C02-393C40912B7B}"/>
              </a:ext>
            </a:extLst>
          </p:cNvPr>
          <p:cNvCxnSpPr>
            <a:cxnSpLocks/>
          </p:cNvCxnSpPr>
          <p:nvPr/>
        </p:nvCxnSpPr>
        <p:spPr>
          <a:xfrm>
            <a:off x="8954524" y="2684632"/>
            <a:ext cx="12333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oogle Shape;109;g71a08cb97d_5_0">
            <a:extLst>
              <a:ext uri="{FF2B5EF4-FFF2-40B4-BE49-F238E27FC236}">
                <a16:creationId xmlns:a16="http://schemas.microsoft.com/office/drawing/2014/main" id="{AC172E07-7640-4DE5-8899-FFCBD8D86CF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63364" y="3605656"/>
            <a:ext cx="373994" cy="245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09;g71a08cb97d_5_0">
            <a:extLst>
              <a:ext uri="{FF2B5EF4-FFF2-40B4-BE49-F238E27FC236}">
                <a16:creationId xmlns:a16="http://schemas.microsoft.com/office/drawing/2014/main" id="{BF96FEB4-86E1-459D-94EB-D30F270ED57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66741" y="3306057"/>
            <a:ext cx="373994" cy="245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09;g71a08cb97d_5_0">
            <a:extLst>
              <a:ext uri="{FF2B5EF4-FFF2-40B4-BE49-F238E27FC236}">
                <a16:creationId xmlns:a16="http://schemas.microsoft.com/office/drawing/2014/main" id="{A83B19EA-48E5-4BC9-BF87-B66FEF846A3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60102" y="3905255"/>
            <a:ext cx="373994" cy="245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36;p18">
            <a:extLst>
              <a:ext uri="{FF2B5EF4-FFF2-40B4-BE49-F238E27FC236}">
                <a16:creationId xmlns:a16="http://schemas.microsoft.com/office/drawing/2014/main" id="{C4F27E22-28BC-4754-BE47-D1A2EDEF187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78613" y="3306056"/>
            <a:ext cx="381492" cy="245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36;p18">
            <a:extLst>
              <a:ext uri="{FF2B5EF4-FFF2-40B4-BE49-F238E27FC236}">
                <a16:creationId xmlns:a16="http://schemas.microsoft.com/office/drawing/2014/main" id="{536E9367-8377-4604-8D3C-8B4BB08D87A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76089" y="3605655"/>
            <a:ext cx="381492" cy="245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36;p18">
            <a:extLst>
              <a:ext uri="{FF2B5EF4-FFF2-40B4-BE49-F238E27FC236}">
                <a16:creationId xmlns:a16="http://schemas.microsoft.com/office/drawing/2014/main" id="{6A413893-50D9-4EF9-9401-C66C3A3FE51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62906" y="3908350"/>
            <a:ext cx="381492" cy="245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5710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FF14E49-1E7E-49C2-8EF5-0A5A7B50E824}"/>
              </a:ext>
            </a:extLst>
          </p:cNvPr>
          <p:cNvSpPr txBox="1"/>
          <p:nvPr/>
        </p:nvSpPr>
        <p:spPr>
          <a:xfrm>
            <a:off x="818220" y="129019"/>
            <a:ext cx="11851690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it-IT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REGIONE EMILIA-ROMAGNA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04C4DFF-734E-46B4-B4D6-7AE60C5B5DBE}"/>
              </a:ext>
            </a:extLst>
          </p:cNvPr>
          <p:cNvSpPr txBox="1"/>
          <p:nvPr/>
        </p:nvSpPr>
        <p:spPr>
          <a:xfrm>
            <a:off x="3997150" y="1383902"/>
            <a:ext cx="5325626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291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58"/>
              </a:buClr>
              <a:buSzPts val="3000"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0042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PATTO PER IL LAVORO E LO SVILUPPO </a:t>
            </a:r>
            <a:endParaRPr kumimoji="0" lang="it-IT" b="1" i="0" u="none" strike="noStrike" kern="0" cap="none" spc="0" normalizeH="0" baseline="0" noProof="0" dirty="0">
              <a:ln>
                <a:noFill/>
              </a:ln>
              <a:solidFill>
                <a:srgbClr val="004258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3BEF471-26DD-48E2-B6D2-87878DFADA59}"/>
              </a:ext>
            </a:extLst>
          </p:cNvPr>
          <p:cNvSpPr txBox="1"/>
          <p:nvPr/>
        </p:nvSpPr>
        <p:spPr>
          <a:xfrm>
            <a:off x="231422" y="2105823"/>
            <a:ext cx="11729155" cy="3965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8291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6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it-IT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sym typeface="Arial"/>
              </a:rPr>
              <a:t>NEET 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it-IT" sz="1800" dirty="0">
                <a:solidFill>
                  <a:srgbClr val="221E1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Rafforzare l’</a:t>
            </a:r>
            <a:r>
              <a:rPr lang="it-IT" sz="1800" b="1" dirty="0">
                <a:solidFill>
                  <a:srgbClr val="221E1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Agenzia Regionale per il Lavoro </a:t>
            </a:r>
            <a:r>
              <a:rPr lang="it-IT" sz="1800" dirty="0">
                <a:solidFill>
                  <a:srgbClr val="221E1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 il sistema integrato pubblico-privato per qualificare i servizi e le politiche attive nei confronti dei giovani, delle donne, di chi ha perso o rischia di perdere il lavoro.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it-IT" sz="1800" dirty="0">
                <a:solidFill>
                  <a:srgbClr val="221E1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Rafforzare l’integrazione della rete dei soggetti pubblici, privati e del Terzo settore, i servizi e le misure di </a:t>
            </a:r>
            <a:r>
              <a:rPr lang="it-IT" sz="1800" b="1" dirty="0">
                <a:solidFill>
                  <a:srgbClr val="221E1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politica attiva del lavoro</a:t>
            </a:r>
            <a:r>
              <a:rPr lang="it-IT" sz="1800" dirty="0">
                <a:solidFill>
                  <a:srgbClr val="221E1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rivolte alle persone fragili e vulnerabili.</a:t>
            </a:r>
            <a:endParaRPr lang="it-IT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1800" dirty="0">
                <a:solidFill>
                  <a:srgbClr val="221E1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Rilanciare le politiche di sostegno ai </a:t>
            </a:r>
            <a:r>
              <a:rPr lang="it-IT" sz="1800" b="1" dirty="0">
                <a:solidFill>
                  <a:srgbClr val="221E1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giovani </a:t>
            </a:r>
            <a:r>
              <a:rPr lang="it-IT" sz="1800" dirty="0">
                <a:solidFill>
                  <a:srgbClr val="221E1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 la collaborazione della rete educativa anche attraverso lo strumento della co- progettazione.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Creare e rafforzare </a:t>
            </a:r>
            <a:r>
              <a:rPr lang="it-IT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nuove imprese </a:t>
            </a:r>
            <a:r>
              <a:rPr lang="it-IT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 nuove attività professionali, in particolare </a:t>
            </a:r>
            <a:r>
              <a:rPr lang="it-IT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giovani </a:t>
            </a:r>
            <a:r>
              <a:rPr lang="it-IT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it-IT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femminili</a:t>
            </a:r>
            <a:r>
              <a:rPr lang="it-IT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con un’attenzione particolare alle </a:t>
            </a:r>
            <a:r>
              <a:rPr lang="it-IT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start-up innovative</a:t>
            </a:r>
            <a:r>
              <a:rPr lang="it-IT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definendo un </a:t>
            </a:r>
            <a:r>
              <a:rPr lang="it-IT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hub regionale </a:t>
            </a:r>
            <a:r>
              <a:rPr lang="it-IT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col ruolo di ricerca, sostegno e codifica dei progetti dell’imprenditorialità innovativa, avvalendosi anche dell’Osservatorio regionale.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it-IT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5337" marR="0" lvl="0" indent="-325337" algn="just" defTabSz="829178" rtl="0" eaLnBrk="1" fontAlgn="auto" latinLnBrk="0" hangingPunct="1">
              <a:spcBef>
                <a:spcPts val="0"/>
              </a:spcBef>
              <a:spcAft>
                <a:spcPts val="300"/>
              </a:spcAft>
              <a:buClr>
                <a:srgbClr val="5B9BD5">
                  <a:lumMod val="75000"/>
                </a:srgb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6681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9B43E721-CF6A-4B5D-9DAA-E8A6E34D216D}"/>
              </a:ext>
            </a:extLst>
          </p:cNvPr>
          <p:cNvSpPr txBox="1"/>
          <p:nvPr/>
        </p:nvSpPr>
        <p:spPr>
          <a:xfrm>
            <a:off x="2220891" y="134735"/>
            <a:ext cx="9391100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it-IT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REGIONE EMILIA ROMAGNA. TARGET AL 2035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0475554-69B9-4B98-928C-5FC42AEC9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0319" y="1289809"/>
            <a:ext cx="92747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58"/>
              </a:buClr>
              <a:buSzPts val="3000"/>
              <a:buFont typeface="Arial"/>
              <a:buNone/>
            </a:pPr>
            <a:r>
              <a:rPr lang="it-IT" sz="2000" b="1" i="0" u="none" strike="noStrike" cap="none" dirty="0">
                <a:solidFill>
                  <a:srgbClr val="004258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7.2 - Entro il 2035 raggiungere il 100% di energia da fonti rinnovabili sul consumo finale lordo di energia</a:t>
            </a:r>
          </a:p>
        </p:txBody>
      </p:sp>
      <p:sp>
        <p:nvSpPr>
          <p:cNvPr id="25" name="Google Shape;149;g71a08cb97d_5_0">
            <a:extLst>
              <a:ext uri="{FF2B5EF4-FFF2-40B4-BE49-F238E27FC236}">
                <a16:creationId xmlns:a16="http://schemas.microsoft.com/office/drawing/2014/main" id="{76F536E4-333E-4DBC-B3CC-F3451C30DD4E}"/>
              </a:ext>
            </a:extLst>
          </p:cNvPr>
          <p:cNvSpPr txBox="1"/>
          <p:nvPr/>
        </p:nvSpPr>
        <p:spPr>
          <a:xfrm>
            <a:off x="400975" y="5830141"/>
            <a:ext cx="11390050" cy="201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000" b="0" i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Obiettivo: RER Patto per il lavoro e per il clima, 2020 (Obiettivo PNIEC 32% al 2030). Fonte: ISTAT. Unità di misura: GWh di energia prodotta da fonti rinnovabili su GWh prodotti in totale (percentuale).  </a:t>
            </a:r>
            <a:endParaRPr sz="1000" b="0" i="1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36" name="Google Shape;160;g71a08cb97d_5_0">
            <a:extLst>
              <a:ext uri="{FF2B5EF4-FFF2-40B4-BE49-F238E27FC236}">
                <a16:creationId xmlns:a16="http://schemas.microsoft.com/office/drawing/2014/main" id="{3FA0722A-9FB7-447F-9BE1-A68C6C7232F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0894" y="1252199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5099309-5216-4AB3-9352-C11331769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3956" y="1916152"/>
            <a:ext cx="6718922" cy="3970036"/>
          </a:xfrm>
          <a:prstGeom prst="rect">
            <a:avLst/>
          </a:prstGeom>
        </p:spPr>
      </p:pic>
      <p:pic>
        <p:nvPicPr>
          <p:cNvPr id="21" name="Google Shape;109;g71a08cb97d_5_0">
            <a:extLst>
              <a:ext uri="{FF2B5EF4-FFF2-40B4-BE49-F238E27FC236}">
                <a16:creationId xmlns:a16="http://schemas.microsoft.com/office/drawing/2014/main" id="{68B14D17-BDD4-4CB0-92A5-5AF05A7D314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91909" y="4119439"/>
            <a:ext cx="373994" cy="245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10;g71a08cb97d_5_0">
            <a:extLst>
              <a:ext uri="{FF2B5EF4-FFF2-40B4-BE49-F238E27FC236}">
                <a16:creationId xmlns:a16="http://schemas.microsoft.com/office/drawing/2014/main" id="{CBB1EE41-4D85-4B29-9D18-D5DBF1C3D44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955037">
            <a:off x="9480520" y="3766757"/>
            <a:ext cx="373994" cy="223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11;g71a08cb97d_5_0">
            <a:extLst>
              <a:ext uri="{FF2B5EF4-FFF2-40B4-BE49-F238E27FC236}">
                <a16:creationId xmlns:a16="http://schemas.microsoft.com/office/drawing/2014/main" id="{5C68CA3D-F47A-4E06-A792-00165148033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955037">
            <a:off x="9502416" y="4490826"/>
            <a:ext cx="373994" cy="223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12;g71a08cb97d_5_0">
            <a:extLst>
              <a:ext uri="{FF2B5EF4-FFF2-40B4-BE49-F238E27FC236}">
                <a16:creationId xmlns:a16="http://schemas.microsoft.com/office/drawing/2014/main" id="{05B2A0E7-6C50-4B9E-BF04-5116C9A2B52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955037">
            <a:off x="9528857" y="4874633"/>
            <a:ext cx="373994" cy="22353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113;g71a08cb97d_5_0">
            <a:extLst>
              <a:ext uri="{FF2B5EF4-FFF2-40B4-BE49-F238E27FC236}">
                <a16:creationId xmlns:a16="http://schemas.microsoft.com/office/drawing/2014/main" id="{4566834A-2288-4093-B352-F93C8AA14FD9}"/>
              </a:ext>
            </a:extLst>
          </p:cNvPr>
          <p:cNvSpPr txBox="1"/>
          <p:nvPr/>
        </p:nvSpPr>
        <p:spPr>
          <a:xfrm>
            <a:off x="8590458" y="3812087"/>
            <a:ext cx="6390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Italia</a:t>
            </a:r>
            <a:endParaRPr dirty="0"/>
          </a:p>
        </p:txBody>
      </p:sp>
      <p:sp>
        <p:nvSpPr>
          <p:cNvPr id="38" name="Google Shape;114;g71a08cb97d_5_0">
            <a:extLst>
              <a:ext uri="{FF2B5EF4-FFF2-40B4-BE49-F238E27FC236}">
                <a16:creationId xmlns:a16="http://schemas.microsoft.com/office/drawing/2014/main" id="{D0869077-02C1-4247-8515-DB1521EBDEAF}"/>
              </a:ext>
            </a:extLst>
          </p:cNvPr>
          <p:cNvSpPr txBox="1"/>
          <p:nvPr/>
        </p:nvSpPr>
        <p:spPr>
          <a:xfrm>
            <a:off x="8618677" y="4448505"/>
            <a:ext cx="6390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E-R</a:t>
            </a:r>
            <a:endParaRPr dirty="0"/>
          </a:p>
        </p:txBody>
      </p:sp>
      <p:sp>
        <p:nvSpPr>
          <p:cNvPr id="39" name="Google Shape;115;g71a08cb97d_5_0">
            <a:extLst>
              <a:ext uri="{FF2B5EF4-FFF2-40B4-BE49-F238E27FC236}">
                <a16:creationId xmlns:a16="http://schemas.microsoft.com/office/drawing/2014/main" id="{EEA5687C-CB77-4022-BCD4-FC603E951085}"/>
              </a:ext>
            </a:extLst>
          </p:cNvPr>
          <p:cNvSpPr txBox="1"/>
          <p:nvPr/>
        </p:nvSpPr>
        <p:spPr>
          <a:xfrm>
            <a:off x="8625424" y="4782171"/>
            <a:ext cx="6390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BO</a:t>
            </a:r>
            <a:endParaRPr dirty="0"/>
          </a:p>
        </p:txBody>
      </p:sp>
      <p:sp>
        <p:nvSpPr>
          <p:cNvPr id="40" name="Google Shape;116;g71a08cb97d_5_0">
            <a:extLst>
              <a:ext uri="{FF2B5EF4-FFF2-40B4-BE49-F238E27FC236}">
                <a16:creationId xmlns:a16="http://schemas.microsoft.com/office/drawing/2014/main" id="{CE6C4D10-2B8C-4939-8FF6-116BDC6AD89E}"/>
              </a:ext>
            </a:extLst>
          </p:cNvPr>
          <p:cNvSpPr txBox="1"/>
          <p:nvPr/>
        </p:nvSpPr>
        <p:spPr>
          <a:xfrm>
            <a:off x="8608339" y="4139490"/>
            <a:ext cx="6977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Nord</a:t>
            </a:r>
            <a:endParaRPr dirty="0"/>
          </a:p>
        </p:txBody>
      </p:sp>
      <p:graphicFrame>
        <p:nvGraphicFramePr>
          <p:cNvPr id="7" name="Tabella 7">
            <a:extLst>
              <a:ext uri="{FF2B5EF4-FFF2-40B4-BE49-F238E27FC236}">
                <a16:creationId xmlns:a16="http://schemas.microsoft.com/office/drawing/2014/main" id="{4123329C-C455-4A0A-89C8-1D06DB15F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503873"/>
              </p:ext>
            </p:extLst>
          </p:nvPr>
        </p:nvGraphicFramePr>
        <p:xfrm>
          <a:off x="9357710" y="3315282"/>
          <a:ext cx="122673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061">
                  <a:extLst>
                    <a:ext uri="{9D8B030D-6E8A-4147-A177-3AD203B41FA5}">
                      <a16:colId xmlns:a16="http://schemas.microsoft.com/office/drawing/2014/main" val="2633361023"/>
                    </a:ext>
                  </a:extLst>
                </a:gridCol>
                <a:gridCol w="618670">
                  <a:extLst>
                    <a:ext uri="{9D8B030D-6E8A-4147-A177-3AD203B41FA5}">
                      <a16:colId xmlns:a16="http://schemas.microsoft.com/office/drawing/2014/main" val="11496055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Breve periodo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Lungo periodo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3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4103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0524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6220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698424"/>
                  </a:ext>
                </a:extLst>
              </a:tr>
            </a:tbl>
          </a:graphicData>
        </a:graphic>
      </p:graphicFrame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1636B2AE-2E1B-42C5-9911-D52F5F4C2388}"/>
              </a:ext>
            </a:extLst>
          </p:cNvPr>
          <p:cNvCxnSpPr>
            <a:cxnSpLocks/>
          </p:cNvCxnSpPr>
          <p:nvPr/>
        </p:nvCxnSpPr>
        <p:spPr>
          <a:xfrm>
            <a:off x="9357710" y="3663903"/>
            <a:ext cx="12333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452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FF14E49-1E7E-49C2-8EF5-0A5A7B50E824}"/>
              </a:ext>
            </a:extLst>
          </p:cNvPr>
          <p:cNvSpPr txBox="1"/>
          <p:nvPr/>
        </p:nvSpPr>
        <p:spPr>
          <a:xfrm>
            <a:off x="818220" y="129019"/>
            <a:ext cx="11851690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it-IT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REGIONE EMILIA-ROMAGNA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04C4DFF-734E-46B4-B4D6-7AE60C5B5DBE}"/>
              </a:ext>
            </a:extLst>
          </p:cNvPr>
          <p:cNvSpPr txBox="1"/>
          <p:nvPr/>
        </p:nvSpPr>
        <p:spPr>
          <a:xfrm>
            <a:off x="3997150" y="1383902"/>
            <a:ext cx="5325626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291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58"/>
              </a:buClr>
              <a:buSzPts val="3000"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0042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PATTO PER IL LAVORO E LO SVILUPPO </a:t>
            </a:r>
            <a:endParaRPr kumimoji="0" lang="it-IT" b="1" i="0" u="none" strike="noStrike" kern="0" cap="none" spc="0" normalizeH="0" baseline="0" noProof="0" dirty="0">
              <a:ln>
                <a:noFill/>
              </a:ln>
              <a:solidFill>
                <a:srgbClr val="004258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3BEF471-26DD-48E2-B6D2-87878DFADA59}"/>
              </a:ext>
            </a:extLst>
          </p:cNvPr>
          <p:cNvSpPr txBox="1"/>
          <p:nvPr/>
        </p:nvSpPr>
        <p:spPr>
          <a:xfrm>
            <a:off x="231422" y="2021934"/>
            <a:ext cx="11729155" cy="2205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8291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6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it-IT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sym typeface="Arial"/>
              </a:rPr>
              <a:t>Energie rinnovabili  </a:t>
            </a:r>
          </a:p>
          <a:p>
            <a:pPr marL="342900" lvl="0" indent="-342900" algn="just">
              <a:spcBef>
                <a:spcPts val="2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1800" dirty="0">
                <a:solidFill>
                  <a:srgbClr val="221E1F"/>
                </a:solidFill>
                <a:effectLst/>
                <a:ea typeface="Times New Roman" panose="02020603050405020304" pitchFamily="18" charset="0"/>
              </a:rPr>
              <a:t>Incrementare la produzione e l’utilizzo delle </a:t>
            </a:r>
            <a:r>
              <a:rPr lang="it-IT" sz="1800" b="1" dirty="0">
                <a:solidFill>
                  <a:srgbClr val="221E1F"/>
                </a:solidFill>
                <a:effectLst/>
                <a:ea typeface="Times New Roman" panose="02020603050405020304" pitchFamily="18" charset="0"/>
              </a:rPr>
              <a:t>energie rinnovabili </a:t>
            </a:r>
            <a:r>
              <a:rPr lang="it-IT" sz="1800" dirty="0">
                <a:solidFill>
                  <a:srgbClr val="221E1F"/>
                </a:solidFill>
                <a:effectLst/>
                <a:ea typeface="Times New Roman" panose="02020603050405020304" pitchFamily="18" charset="0"/>
              </a:rPr>
              <a:t>e l’accumulo, anche in forma diffusa, attraverso una </a:t>
            </a:r>
            <a:r>
              <a:rPr lang="it-IT" sz="1800" b="1" dirty="0">
                <a:solidFill>
                  <a:srgbClr val="221E1F"/>
                </a:solidFill>
                <a:effectLst/>
                <a:ea typeface="Times New Roman" panose="02020603050405020304" pitchFamily="18" charset="0"/>
              </a:rPr>
              <a:t>Legge regionale sulle comunità energetiche. </a:t>
            </a:r>
            <a:endParaRPr lang="it-IT" sz="1800" dirty="0">
              <a:effectLst/>
              <a:ea typeface="Times New Roman" panose="02020603050405020304" pitchFamily="18" charset="0"/>
            </a:endParaRPr>
          </a:p>
          <a:p>
            <a:pPr marL="342900" marR="88900" lvl="0" indent="-342900" algn="just">
              <a:lnSpc>
                <a:spcPct val="11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236085" algn="l"/>
              </a:tabLst>
            </a:pPr>
            <a:endParaRPr lang="it-IT" sz="1800" dirty="0">
              <a:solidFill>
                <a:srgbClr val="221E1F"/>
              </a:solidFill>
              <a:effectLst/>
              <a:ea typeface="Times New Roman" panose="02020603050405020304" pitchFamily="18" charset="0"/>
            </a:endParaRPr>
          </a:p>
          <a:p>
            <a:pPr marL="342900" marR="88900" lvl="0" indent="-342900" algn="just">
              <a:lnSpc>
                <a:spcPct val="11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236085" algn="l"/>
              </a:tabLst>
            </a:pPr>
            <a:r>
              <a:rPr lang="it-IT" sz="1800" dirty="0">
                <a:solidFill>
                  <a:srgbClr val="221E1F"/>
                </a:solidFill>
                <a:effectLst/>
                <a:ea typeface="Times New Roman" panose="02020603050405020304" pitchFamily="18" charset="0"/>
              </a:rPr>
              <a:t>Agevolare sinergie e coordinamento del sistema regionale per sfruttare</a:t>
            </a:r>
            <a:r>
              <a:rPr lang="it-IT" sz="1800" spc="140" dirty="0">
                <a:solidFill>
                  <a:srgbClr val="221E1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it-IT" sz="1800" dirty="0">
                <a:solidFill>
                  <a:srgbClr val="221E1F"/>
                </a:solidFill>
                <a:effectLst/>
                <a:ea typeface="Times New Roman" panose="02020603050405020304" pitchFamily="18" charset="0"/>
              </a:rPr>
              <a:t>al</a:t>
            </a:r>
            <a:r>
              <a:rPr lang="it-IT" sz="1800" spc="215" dirty="0">
                <a:solidFill>
                  <a:srgbClr val="221E1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it-IT" sz="1800" dirty="0">
                <a:solidFill>
                  <a:srgbClr val="221E1F"/>
                </a:solidFill>
                <a:effectLst/>
                <a:ea typeface="Times New Roman" panose="02020603050405020304" pitchFamily="18" charset="0"/>
              </a:rPr>
              <a:t>meglio il potenziale dell’</a:t>
            </a:r>
            <a:r>
              <a:rPr lang="it-IT" sz="1800" b="1" dirty="0">
                <a:solidFill>
                  <a:srgbClr val="221E1F"/>
                </a:solidFill>
                <a:effectLst/>
                <a:ea typeface="Times New Roman" panose="02020603050405020304" pitchFamily="18" charset="0"/>
              </a:rPr>
              <a:t>Ecobonus al 110% </a:t>
            </a:r>
            <a:r>
              <a:rPr lang="it-IT" sz="1800" dirty="0">
                <a:solidFill>
                  <a:srgbClr val="221E1F"/>
                </a:solidFill>
                <a:effectLst/>
                <a:ea typeface="Times New Roman" panose="02020603050405020304" pitchFamily="18" charset="0"/>
              </a:rPr>
              <a:t>per l’efficientamento energetico, anche attraverso la valorizzazione e implementazione dello strumento del Catasto regionale</a:t>
            </a:r>
            <a:r>
              <a:rPr lang="it-IT" sz="1800" spc="60" dirty="0">
                <a:solidFill>
                  <a:srgbClr val="221E1F"/>
                </a:solidFill>
                <a:effectLst/>
                <a:ea typeface="Times New Roman" panose="02020603050405020304" pitchFamily="18" charset="0"/>
              </a:rPr>
              <a:t> i</a:t>
            </a:r>
            <a:r>
              <a:rPr lang="it-IT" sz="1800" dirty="0">
                <a:solidFill>
                  <a:srgbClr val="221E1F"/>
                </a:solidFill>
                <a:effectLst/>
                <a:ea typeface="Times New Roman" panose="02020603050405020304" pitchFamily="18" charset="0"/>
              </a:rPr>
              <a:t>mpianti termici.</a:t>
            </a:r>
            <a:endParaRPr lang="it-IT" sz="1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1053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TemaASviS169</Template>
  <TotalTime>1131</TotalTime>
  <Words>922</Words>
  <Application>Microsoft Office PowerPoint</Application>
  <PresentationFormat>Widescreen</PresentationFormat>
  <Paragraphs>80</Paragraphs>
  <Slides>13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Tema di Office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Andrea</dc:creator>
  <cp:lastModifiedBy>Walter Vitali</cp:lastModifiedBy>
  <cp:revision>94</cp:revision>
  <dcterms:created xsi:type="dcterms:W3CDTF">2019-12-03T16:26:45Z</dcterms:created>
  <dcterms:modified xsi:type="dcterms:W3CDTF">2021-03-11T15:45:21Z</dcterms:modified>
</cp:coreProperties>
</file>